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71" r:id="rId2"/>
    <p:sldId id="403" r:id="rId3"/>
    <p:sldId id="404" r:id="rId4"/>
    <p:sldId id="405" r:id="rId5"/>
    <p:sldId id="406" r:id="rId6"/>
    <p:sldId id="372" r:id="rId7"/>
    <p:sldId id="382" r:id="rId8"/>
    <p:sldId id="380" r:id="rId9"/>
    <p:sldId id="381" r:id="rId10"/>
    <p:sldId id="383" r:id="rId11"/>
    <p:sldId id="374" r:id="rId12"/>
    <p:sldId id="379" r:id="rId13"/>
    <p:sldId id="384" r:id="rId14"/>
    <p:sldId id="386" r:id="rId15"/>
    <p:sldId id="378" r:id="rId16"/>
    <p:sldId id="402" r:id="rId17"/>
    <p:sldId id="385" r:id="rId18"/>
    <p:sldId id="387" r:id="rId19"/>
    <p:sldId id="408" r:id="rId20"/>
    <p:sldId id="388" r:id="rId21"/>
    <p:sldId id="389" r:id="rId22"/>
    <p:sldId id="390" r:id="rId23"/>
    <p:sldId id="400" r:id="rId24"/>
    <p:sldId id="401" r:id="rId25"/>
    <p:sldId id="392" r:id="rId26"/>
    <p:sldId id="395" r:id="rId27"/>
    <p:sldId id="399" r:id="rId28"/>
    <p:sldId id="398" r:id="rId29"/>
    <p:sldId id="407" r:id="rId30"/>
    <p:sldId id="396" r:id="rId31"/>
    <p:sldId id="351" r:id="rId32"/>
  </p:sldIdLst>
  <p:sldSz cx="9144000" cy="6858000" type="letter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E"/>
    <a:srgbClr val="009900"/>
    <a:srgbClr val="3C3C3C"/>
    <a:srgbClr val="008000"/>
    <a:srgbClr val="515151"/>
    <a:srgbClr val="3F3F3F"/>
    <a:srgbClr val="00B6DE"/>
    <a:srgbClr val="0088A7"/>
    <a:srgbClr val="89D8B9"/>
    <a:srgbClr val="86D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9304" autoAdjust="0"/>
  </p:normalViewPr>
  <p:slideViewPr>
    <p:cSldViewPr>
      <p:cViewPr>
        <p:scale>
          <a:sx n="100" d="100"/>
          <a:sy n="100" d="100"/>
        </p:scale>
        <p:origin x="-1880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FB9E21-1F56-E248-B1EB-5818168B37CF}" type="datetime1">
              <a:rPr lang="en-US"/>
              <a:pPr/>
              <a:t>2014/7/17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B79852-AA11-724B-9FF6-6C22C73AAB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C4D48551-BFE0-3F41-8A21-4BD09EAE2527}" type="datetime1">
              <a:rPr lang="en-US"/>
              <a:pPr/>
              <a:t>2014/7/17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8D350FBB-52A2-1F41-A61C-8F2AEEAE7F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0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64651C-21B3-2644-8C1A-763A84512BD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mplate_below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95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73A4E-0861-2F4F-B2B6-CA8A84BD0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EACF9-EE8C-B141-8371-FEAF5DFB9D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116996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509"/>
            <a:ext cx="8229600" cy="4957763"/>
          </a:xfrm>
        </p:spPr>
        <p:txBody>
          <a:bodyPr/>
          <a:lstStyle>
            <a:lvl1pPr>
              <a:spcBef>
                <a:spcPts val="1800"/>
              </a:spcBef>
              <a:defRPr u="none" baseline="0">
                <a:latin typeface="Helvetica" pitchFamily="34" charset="0"/>
                <a:ea typeface="微軟正黑體" pitchFamily="34" charset="-120"/>
              </a:defRPr>
            </a:lvl1pPr>
            <a:lvl2pPr>
              <a:defRPr sz="1800" baseline="0">
                <a:latin typeface="Helvetica" pitchFamily="34" charset="0"/>
                <a:ea typeface="微軟正黑體" pitchFamily="34" charset="-120"/>
              </a:defRPr>
            </a:lvl2pPr>
            <a:lvl3pPr>
              <a:defRPr sz="1600" baseline="0">
                <a:latin typeface="Helvetica" pitchFamily="34" charset="0"/>
                <a:ea typeface="微軟正黑體" pitchFamily="34" charset="-120"/>
              </a:defRPr>
            </a:lvl3pPr>
            <a:lvl4pPr>
              <a:defRPr sz="1400" baseline="0">
                <a:latin typeface="Helvetica" pitchFamily="34" charset="0"/>
                <a:ea typeface="微軟正黑體" pitchFamily="34" charset="-120"/>
              </a:defRPr>
            </a:lvl4pPr>
            <a:lvl5pPr>
              <a:defRPr sz="1400" baseline="0">
                <a:latin typeface="Helvetica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65600" y="6416675"/>
            <a:ext cx="825500" cy="365125"/>
          </a:xfrm>
        </p:spPr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A38C0-4EF2-E144-9DDF-8D62FC27095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EBF24-3765-0645-8918-0F90490C36C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footer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945"/>
            <a:ext cx="9152225" cy="10725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1"/>
            <a:ext cx="4041775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C96EE-4298-EE4D-9623-91316D731D3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106363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68400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65600" y="6416675"/>
            <a:ext cx="825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Calibri" pitchFamily="-112" charset="0"/>
                <a:ea typeface="Calibri" pitchFamily="-112" charset="0"/>
                <a:cs typeface="Calibri" pitchFamily="-112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14" r:id="rId2"/>
    <p:sldLayoutId id="2147484415" r:id="rId3"/>
    <p:sldLayoutId id="2147484406" r:id="rId4"/>
    <p:sldLayoutId id="2147484410" r:id="rId5"/>
    <p:sldLayoutId id="2147484407" r:id="rId6"/>
    <p:sldLayoutId id="2147484408" r:id="rId7"/>
    <p:sldLayoutId id="2147484409" r:id="rId8"/>
    <p:sldLayoutId id="2147484412" r:id="rId9"/>
    <p:sldLayoutId id="2147484401" r:id="rId10"/>
    <p:sldLayoutId id="2147484402" r:id="rId11"/>
    <p:sldLayoutId id="2147484416" r:id="rId1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spc="-100">
          <a:ln w="0" cmpd="sng">
            <a:noFill/>
            <a:prstDash val="solid"/>
          </a:ln>
          <a:gradFill flip="none" rotWithShape="1">
            <a:gsLst>
              <a:gs pos="0">
                <a:srgbClr val="262626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0"/>
            <a:tileRect/>
          </a:gradFill>
          <a:effectLst>
            <a:outerShdw blurRad="50800" dir="2700000" algn="tl" rotWithShape="0">
              <a:srgbClr val="000000">
                <a:alpha val="27000"/>
              </a:srgbClr>
            </a:outerShdw>
          </a:effectLst>
          <a:latin typeface="Helvetica" pitchFamily="34" charset="0"/>
          <a:ea typeface="Helvetica" pitchFamily="34" charset="0"/>
          <a:cs typeface="Helvetica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pitchFamily="-112" charset="0"/>
        <a:buChar char="•"/>
        <a:defRPr sz="2200" kern="1200">
          <a:solidFill>
            <a:srgbClr val="262626"/>
          </a:solidFill>
          <a:latin typeface="Arial"/>
          <a:ea typeface="Arial" pitchFamily="-112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800" kern="1200">
          <a:solidFill>
            <a:srgbClr val="262626"/>
          </a:solidFill>
          <a:latin typeface="Arial"/>
          <a:ea typeface="Arial" pitchFamily="-112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sz="1600" kern="1200">
          <a:solidFill>
            <a:srgbClr val="262626"/>
          </a:solidFill>
          <a:latin typeface="Arial"/>
          <a:ea typeface="Arial" pitchFamily="-112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Relationship Id="rId3" Type="http://schemas.openxmlformats.org/officeDocument/2006/relationships/hyperlink" Target="https://pythonhosted.org/mrjob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ElasticMapReduce/latest/DeveloperGuide/emr-plan-instances.html" TargetMode="Externa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mrjob/" TargetMode="External"/><Relationship Id="rId4" Type="http://schemas.openxmlformats.org/officeDocument/2006/relationships/hyperlink" Target="http://aws.amazon.com/ec2/instance-types/" TargetMode="External"/><Relationship Id="rId5" Type="http://schemas.openxmlformats.org/officeDocument/2006/relationships/hyperlink" Target="http://docs.aws.amazon.com/ElasticMapReduce/latest/DeveloperGuide/TaskConfiguration_H1.0.3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kbox.com/jobs/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aronlin@kkbox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7642003" y="5805264"/>
            <a:ext cx="89043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Aaronlin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15816" y="4941168"/>
            <a:ext cx="57093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 eaLnBrk="0" hangingPunct="0">
              <a:defRPr/>
            </a:pPr>
            <a:r>
              <a:rPr lang="en-US" altLang="zh-TW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KKBOX</a:t>
            </a:r>
            <a:r>
              <a:rPr lang="zh-TW" altLang="en-US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如何使用</a:t>
            </a:r>
            <a:r>
              <a:rPr lang="en-US" altLang="zh-TW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lang="en-US" altLang="zh-TW" sz="28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mrjob</a:t>
            </a:r>
            <a:r>
              <a:rPr lang="zh-TW" altLang="en-US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連結</a:t>
            </a:r>
            <a:endParaRPr lang="en-US" altLang="zh-TW" sz="2800" dirty="0" smtClean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 eaLnBrk="0" hangingPunct="0">
              <a:defRPr/>
            </a:pPr>
            <a:r>
              <a:rPr lang="en-US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Python, </a:t>
            </a:r>
            <a:r>
              <a:rPr lang="en-US" sz="28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hadoop</a:t>
            </a:r>
            <a:r>
              <a:rPr lang="en-US" sz="28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, </a:t>
            </a:r>
            <a:r>
              <a:rPr lang="en-US" sz="28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aws</a:t>
            </a:r>
            <a:endParaRPr lang="en-US" sz="2800" dirty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13176"/>
            <a:ext cx="2016224" cy="511155"/>
          </a:xfrm>
          <a:prstGeom prst="rect">
            <a:avLst/>
          </a:prstGeom>
        </p:spPr>
      </p:pic>
      <p:pic>
        <p:nvPicPr>
          <p:cNvPr id="11" name="Picture 10" descr="Features音樂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74" y="-459432"/>
            <a:ext cx="10141102" cy="5406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1841" y="116632"/>
            <a:ext cx="1898393" cy="149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18" y="699311"/>
            <a:ext cx="1473297" cy="1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5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Need to use map-reduce to perform experiments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</a:rPr>
              <a:t>m</a:t>
            </a:r>
            <a:r>
              <a:rPr lang="en-US" altLang="zh-TW" sz="2000" dirty="0" smtClean="0">
                <a:solidFill>
                  <a:schemeClr val="tx1"/>
                </a:solidFill>
              </a:rPr>
              <a:t>ap-reduce: map </a:t>
            </a:r>
            <a:r>
              <a:rPr lang="en-US" altLang="zh-TW" sz="2000" dirty="0" smtClean="0">
                <a:solidFill>
                  <a:schemeClr val="tx1"/>
                </a:solidFill>
                <a:sym typeface="Wingdings"/>
              </a:rPr>
              <a:t> sort  reduce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兩團巨量資料交會之下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043608" y="2060848"/>
            <a:ext cx="6358860" cy="2952328"/>
            <a:chOff x="1043608" y="2204864"/>
            <a:chExt cx="6358860" cy="295232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204864"/>
              <a:ext cx="6358860" cy="295232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563888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72000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410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none" dirty="0" smtClean="0">
                <a:solidFill>
                  <a:schemeClr val="tx1"/>
                </a:solidFill>
              </a:rPr>
              <a:t>What is </a:t>
            </a:r>
            <a:r>
              <a:rPr lang="en-US" altLang="zh-TW" u="none" dirty="0" err="1" smtClean="0">
                <a:solidFill>
                  <a:schemeClr val="tx1"/>
                </a:solidFill>
              </a:rPr>
              <a:t>mrjob</a:t>
            </a:r>
            <a:endParaRPr lang="en-US" altLang="zh-TW" u="none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O</a:t>
            </a:r>
            <a:r>
              <a:rPr lang="en-US" altLang="zh-TW" u="none" dirty="0" smtClean="0">
                <a:solidFill>
                  <a:schemeClr val="tx1"/>
                </a:solidFill>
              </a:rPr>
              <a:t>pen source project founded by Yelp</a:t>
            </a:r>
          </a:p>
          <a:p>
            <a:pPr lvl="2"/>
            <a:r>
              <a:rPr lang="en-US" altLang="zh-TW" dirty="0">
                <a:solidFill>
                  <a:schemeClr val="tx1"/>
                </a:solidFill>
                <a:hlinkClick r:id="rId2"/>
              </a:rPr>
              <a:t>https://github.com/Yelp/</a:t>
            </a:r>
            <a:r>
              <a:rPr lang="en-US" altLang="zh-TW" dirty="0" smtClean="0">
                <a:solidFill>
                  <a:schemeClr val="tx1"/>
                </a:solidFill>
                <a:hlinkClick r:id="rId2"/>
              </a:rPr>
              <a:t>mrjob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dirty="0">
                <a:solidFill>
                  <a:schemeClr val="tx1"/>
                </a:solidFill>
              </a:rPr>
              <a:t>Docs: </a:t>
            </a:r>
            <a:r>
              <a:rPr lang="en-US" altLang="zh-TW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A</a:t>
            </a:r>
            <a:r>
              <a:rPr lang="en-US" altLang="zh-TW" u="none" dirty="0" smtClean="0">
                <a:solidFill>
                  <a:schemeClr val="tx1"/>
                </a:solidFill>
              </a:rPr>
              <a:t> </a:t>
            </a:r>
            <a:r>
              <a:rPr lang="en-US" altLang="zh-TW" u="none" dirty="0" smtClean="0">
                <a:solidFill>
                  <a:srgbClr val="FF0000"/>
                </a:solidFill>
              </a:rPr>
              <a:t>python</a:t>
            </a:r>
            <a:r>
              <a:rPr lang="en-US" altLang="zh-TW" u="none" dirty="0" smtClean="0">
                <a:solidFill>
                  <a:schemeClr val="tx1"/>
                </a:solidFill>
              </a:rPr>
              <a:t> library for writing map-reduce job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C</a:t>
            </a:r>
            <a:r>
              <a:rPr lang="en-US" altLang="zh-TW" u="none" dirty="0" smtClean="0">
                <a:solidFill>
                  <a:schemeClr val="tx1"/>
                </a:solidFill>
              </a:rPr>
              <a:t>an cooperate with </a:t>
            </a:r>
            <a:r>
              <a:rPr lang="en-US" altLang="zh-TW" u="none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u="none" dirty="0" smtClean="0">
                <a:solidFill>
                  <a:srgbClr val="FF0000"/>
                </a:solidFill>
              </a:rPr>
              <a:t> </a:t>
            </a:r>
            <a:r>
              <a:rPr lang="en-US" altLang="zh-TW" u="none" dirty="0" smtClean="0">
                <a:solidFill>
                  <a:schemeClr val="tx1"/>
                </a:solidFill>
              </a:rPr>
              <a:t>cluster and </a:t>
            </a:r>
            <a:r>
              <a:rPr lang="en-US" altLang="zh-TW" u="none" dirty="0" smtClean="0">
                <a:solidFill>
                  <a:srgbClr val="FF0000"/>
                </a:solidFill>
              </a:rPr>
              <a:t>AWS</a:t>
            </a:r>
            <a:r>
              <a:rPr lang="en-US" altLang="zh-TW" u="none" dirty="0" smtClean="0">
                <a:solidFill>
                  <a:schemeClr val="tx1"/>
                </a:solidFill>
              </a:rPr>
              <a:t> very easily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Why python?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Because of </a:t>
            </a:r>
            <a:r>
              <a:rPr lang="en-US" altLang="zh-TW" dirty="0" smtClean="0">
                <a:solidFill>
                  <a:schemeClr val="tx1"/>
                </a:solidFill>
              </a:rPr>
              <a:t>we love python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Why AWS Elastic </a:t>
            </a:r>
            <a:r>
              <a:rPr lang="en-US" altLang="zh-TW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dirty="0" smtClean="0">
                <a:solidFill>
                  <a:schemeClr val="tx1"/>
                </a:solidFill>
              </a:rPr>
              <a:t> (EMR)?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if </a:t>
            </a:r>
            <a:r>
              <a:rPr lang="en-US" altLang="zh-TW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dirty="0" smtClean="0">
                <a:solidFill>
                  <a:schemeClr val="tx1"/>
                </a:solidFill>
              </a:rPr>
              <a:t> cluster has no resources left, use EMR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If </a:t>
            </a:r>
            <a:r>
              <a:rPr lang="en-US" altLang="zh-TW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dirty="0" smtClean="0">
                <a:solidFill>
                  <a:schemeClr val="tx1"/>
                </a:solidFill>
              </a:rPr>
              <a:t> cluster cannot finish the job in time, use EMR</a:t>
            </a:r>
          </a:p>
          <a:p>
            <a:pPr lvl="1"/>
            <a:r>
              <a:rPr lang="en-US" altLang="zh-TW" dirty="0" err="1" smtClean="0">
                <a:solidFill>
                  <a:schemeClr val="tx1"/>
                </a:solidFill>
              </a:rPr>
              <a:t>mrjob</a:t>
            </a:r>
            <a:r>
              <a:rPr lang="en-US" altLang="zh-TW" dirty="0" smtClean="0">
                <a:solidFill>
                  <a:schemeClr val="tx1"/>
                </a:solidFill>
              </a:rPr>
              <a:t> can audit your expense and effectiveness of each job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1245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Three steps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Define your question into 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map-reduce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Write your mapper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Write your reducer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That’s it!</a:t>
            </a:r>
          </a:p>
          <a:p>
            <a:r>
              <a:rPr lang="en-US" altLang="zh-TW" dirty="0" err="1" smtClean="0">
                <a:solidFill>
                  <a:schemeClr val="tx1"/>
                </a:solidFill>
              </a:rPr>
              <a:t>mrjob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can run in three ways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Locally</a:t>
            </a:r>
          </a:p>
          <a:p>
            <a:pPr lvl="1"/>
            <a:r>
              <a:rPr lang="en-US" altLang="zh-TW" dirty="0" err="1" smtClean="0">
                <a:solidFill>
                  <a:schemeClr val="tx1"/>
                </a:solidFill>
              </a:rPr>
              <a:t>Hadoop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AWS </a:t>
            </a:r>
            <a:r>
              <a:rPr lang="en-US" altLang="zh-TW" dirty="0" smtClean="0">
                <a:solidFill>
                  <a:schemeClr val="tx1"/>
                </a:solidFill>
              </a:rPr>
              <a:t>EMR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28800"/>
            <a:ext cx="3100474" cy="30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4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Either way works</a:t>
            </a:r>
          </a:p>
          <a:p>
            <a:pPr lvl="1"/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wordcount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endParaRPr lang="en-US" altLang="zh-TW" sz="1400" dirty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7072"/>
          <a:stretch/>
        </p:blipFill>
        <p:spPr>
          <a:xfrm>
            <a:off x="467544" y="2420888"/>
            <a:ext cx="829252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9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Easy to test since mapper/reducer can be run individually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7668344" cy="181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2" y="4149080"/>
            <a:ext cx="9073008" cy="14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Write .</a:t>
            </a:r>
            <a:r>
              <a:rPr lang="en-US" altLang="zh-TW" dirty="0" err="1" smtClean="0">
                <a:solidFill>
                  <a:schemeClr val="tx1"/>
                </a:solidFill>
              </a:rPr>
              <a:t>mrjob.conf</a:t>
            </a:r>
            <a:r>
              <a:rPr lang="en-US" altLang="zh-TW" dirty="0" smtClean="0">
                <a:solidFill>
                  <a:schemeClr val="tx1"/>
                </a:solidFill>
              </a:rPr>
              <a:t> in HOME folder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6" name="圖片 15" descr="mrjob.con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6882891" cy="32403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47664" y="2780928"/>
            <a:ext cx="288032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995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132856"/>
            <a:ext cx="5138508" cy="373519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Instance type of each group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7" name="圖片 6" descr="mrjob.con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38181" r="54056" b="39016"/>
          <a:stretch/>
        </p:blipFill>
        <p:spPr>
          <a:xfrm>
            <a:off x="5724128" y="1340768"/>
            <a:ext cx="2874818" cy="7389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24701" y="1327696"/>
            <a:ext cx="288032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56171" t="46536" r="15069" b="21936"/>
          <a:stretch/>
        </p:blipFill>
        <p:spPr>
          <a:xfrm>
            <a:off x="6156176" y="2996952"/>
            <a:ext cx="1477818" cy="11776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60232" y="371703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/>
              <a:t>task</a:t>
            </a:r>
            <a:endParaRPr kumimoji="1" lang="zh-TW" altLang="en-US" sz="1400" dirty="0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5436096" y="3717032"/>
            <a:ext cx="720080" cy="3600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>
            <a:off x="4283968" y="3429000"/>
            <a:ext cx="1872208" cy="7200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804248" y="4077072"/>
            <a:ext cx="113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9900"/>
                </a:solidFill>
              </a:rPr>
              <a:t>c</a:t>
            </a:r>
            <a:r>
              <a:rPr kumimoji="1" lang="en-US" altLang="zh-TW" sz="1600" dirty="0" smtClean="0">
                <a:solidFill>
                  <a:srgbClr val="009900"/>
                </a:solidFill>
              </a:rPr>
              <a:t>3.2xlarge</a:t>
            </a:r>
            <a:endParaRPr kumimoji="1" lang="zh-TW" altLang="en-US" sz="1600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788024" y="4869160"/>
            <a:ext cx="113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9900"/>
                </a:solidFill>
              </a:rPr>
              <a:t>c</a:t>
            </a:r>
            <a:r>
              <a:rPr kumimoji="1" lang="en-US" altLang="zh-TW" sz="1600" dirty="0" smtClean="0">
                <a:solidFill>
                  <a:srgbClr val="009900"/>
                </a:solidFill>
              </a:rPr>
              <a:t>3.2xlarge</a:t>
            </a:r>
            <a:endParaRPr kumimoji="1" lang="zh-TW" altLang="en-US" sz="1600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350472" y="2780928"/>
            <a:ext cx="1005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9900"/>
                </a:solidFill>
              </a:rPr>
              <a:t>m</a:t>
            </a:r>
            <a:r>
              <a:rPr kumimoji="1" lang="en-US" altLang="zh-TW" sz="1600" dirty="0" smtClean="0">
                <a:solidFill>
                  <a:srgbClr val="009900"/>
                </a:solidFill>
              </a:rPr>
              <a:t>1.small</a:t>
            </a:r>
            <a:endParaRPr kumimoji="1" lang="zh-TW" altLang="en-US" sz="1600" dirty="0">
              <a:solidFill>
                <a:srgbClr val="0099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72200" y="3573016"/>
            <a:ext cx="5040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876256" y="3573016"/>
            <a:ext cx="50405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5748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Use -r to specify the runner</a:t>
            </a:r>
          </a:p>
          <a:p>
            <a:pPr lvl="1"/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p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ython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sz="1400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sz="1400" dirty="0" err="1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sz="1400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s3://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xxxx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sz="1400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8388424" cy="19424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293096"/>
            <a:ext cx="6768752" cy="20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How to audit </a:t>
            </a:r>
            <a:r>
              <a:rPr lang="en-US" altLang="zh-TW" dirty="0" err="1" smtClean="0">
                <a:solidFill>
                  <a:schemeClr val="tx1"/>
                </a:solidFill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</a:rPr>
              <a:t> usage</a:t>
            </a:r>
          </a:p>
          <a:p>
            <a:pPr lvl="1"/>
            <a:r>
              <a:rPr lang="en-US" altLang="zh-TW" sz="1400" dirty="0" err="1">
                <a:solidFill>
                  <a:schemeClr val="tx1"/>
                </a:solidFill>
                <a:latin typeface="Monaco"/>
                <a:cs typeface="Monaco"/>
              </a:rPr>
              <a:t>m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rjob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audit-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-usage</a:t>
            </a:r>
          </a:p>
          <a:p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  <a:p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If you have </a:t>
            </a:r>
            <a:r>
              <a:rPr lang="en-US" altLang="zh-TW" dirty="0" err="1" smtClean="0">
                <a:solidFill>
                  <a:schemeClr val="tx1"/>
                </a:solidFill>
              </a:rPr>
              <a:t>ValueError</a:t>
            </a:r>
            <a:r>
              <a:rPr lang="en-US" altLang="zh-TW" dirty="0" smtClean="0">
                <a:solidFill>
                  <a:schemeClr val="tx1"/>
                </a:solidFill>
              </a:rPr>
              <a:t> since </a:t>
            </a:r>
            <a:r>
              <a:rPr lang="en-US" altLang="zh-TW" dirty="0" err="1" smtClean="0">
                <a:solidFill>
                  <a:schemeClr val="tx1"/>
                </a:solidFill>
              </a:rPr>
              <a:t>datetime</a:t>
            </a:r>
            <a:r>
              <a:rPr lang="en-US" altLang="zh-TW" dirty="0" smtClean="0">
                <a:solidFill>
                  <a:schemeClr val="tx1"/>
                </a:solidFill>
              </a:rPr>
              <a:t> format does not match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Helvetica"/>
                <a:cs typeface="Helvetica"/>
              </a:rPr>
              <a:t>Fix it in </a:t>
            </a:r>
            <a:r>
              <a:rPr lang="en-US" altLang="zh-TW" sz="1200" dirty="0" smtClean="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altLang="zh-TW" sz="1200" dirty="0" err="1" smtClean="0">
                <a:solidFill>
                  <a:schemeClr val="tx1"/>
                </a:solidFill>
                <a:latin typeface="Monaco"/>
                <a:cs typeface="Monaco"/>
              </a:rPr>
              <a:t>mrjob</a:t>
            </a:r>
            <a:r>
              <a:rPr lang="en-US" altLang="zh-TW" sz="1200" dirty="0">
                <a:solidFill>
                  <a:schemeClr val="tx1"/>
                </a:solidFill>
                <a:latin typeface="Monaco"/>
                <a:cs typeface="Monaco"/>
              </a:rPr>
              <a:t> folder&gt;/</a:t>
            </a:r>
            <a:r>
              <a:rPr lang="en-US" altLang="zh-TW" sz="1200" dirty="0" err="1">
                <a:solidFill>
                  <a:schemeClr val="tx1"/>
                </a:solidFill>
                <a:latin typeface="Monaco"/>
                <a:cs typeface="Monaco"/>
              </a:rPr>
              <a:t>audit_usage.py</a:t>
            </a:r>
            <a:endParaRPr lang="en-US" altLang="zh-TW" sz="1200" dirty="0" smtClean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8064896" cy="7638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789040"/>
            <a:ext cx="5025628" cy="14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41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627784" y="306896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/>
              <a:t>來點難一點的問題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97242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>
          <a:blip r:embed="rId2"/>
          <a:srcRect l="-12764" r="-12764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KKBOX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7525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A-</a:t>
            </a:r>
            <a:r>
              <a:rPr kumimoji="1" lang="en-US" altLang="zh-TW" dirty="0"/>
              <a:t>M</a:t>
            </a:r>
            <a:r>
              <a:rPr kumimoji="1" lang="en-US" altLang="zh-TW" dirty="0" smtClean="0"/>
              <a:t>ei </a:t>
            </a:r>
            <a:r>
              <a:rPr kumimoji="1" lang="en-US" altLang="zh-TW" dirty="0" err="1" smtClean="0"/>
              <a:t>vs</a:t>
            </a:r>
            <a:r>
              <a:rPr kumimoji="1" lang="en-US" altLang="zh-TW" dirty="0" smtClean="0"/>
              <a:t> Hebe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</a:t>
            </a:r>
            <a:r>
              <a:rPr kumimoji="1" lang="en-US" altLang="zh-TW" dirty="0" smtClean="0"/>
              <a:t>try to find related </a:t>
            </a:r>
            <a:r>
              <a:rPr kumimoji="1" lang="en-US" altLang="zh-TW" dirty="0"/>
              <a:t>artists</a:t>
            </a:r>
            <a:endParaRPr kumimoji="1"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971600" y="2276872"/>
            <a:ext cx="4968552" cy="2232248"/>
          </a:xfrm>
          <a:prstGeom prst="ellipse">
            <a:avLst/>
          </a:prstGeom>
          <a:solidFill>
            <a:srgbClr val="009900">
              <a:alpha val="20000"/>
            </a:srgbClr>
          </a:solidFill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15816" y="2276872"/>
            <a:ext cx="4752528" cy="2232248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936104" cy="14072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700808"/>
            <a:ext cx="1085867" cy="162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5013176"/>
            <a:ext cx="246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23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Write a cool program to compute it</a:t>
            </a:r>
          </a:p>
          <a:p>
            <a:r>
              <a:rPr kumimoji="1" lang="en-US" altLang="zh-TW" dirty="0" smtClean="0"/>
              <a:t>But we don’t know which AWS instance type is the best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Let’s try to find related artists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5175591" cy="4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7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4664"/>
            <a:ext cx="50070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1800" dirty="0">
                <a:hlinkClick r:id="rId2"/>
              </a:rPr>
              <a:t>http://docs.aws.amazon.com/ElasticMapReduce/latest/DeveloperGuide/emr-plan-</a:t>
            </a:r>
            <a:r>
              <a:rPr kumimoji="1" lang="en-US" altLang="zh-TW" sz="1800" dirty="0" smtClean="0">
                <a:hlinkClick r:id="rId2"/>
              </a:rPr>
              <a:t>instances.html</a:t>
            </a:r>
            <a:endParaRPr kumimoji="1" lang="en-US" altLang="zh-TW" sz="1800" dirty="0" smtClean="0"/>
          </a:p>
          <a:p>
            <a:endParaRPr kumimoji="1"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you check the official document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0808"/>
            <a:ext cx="8172400" cy="3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1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90600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1800" dirty="0" smtClean="0"/>
              <a:t>Memory optimized instance</a:t>
            </a:r>
          </a:p>
          <a:p>
            <a:r>
              <a:rPr kumimoji="1" lang="en-US" altLang="zh-TW" sz="1800" dirty="0" smtClean="0"/>
              <a:t>Compute optimized instance</a:t>
            </a:r>
          </a:p>
          <a:p>
            <a:r>
              <a:rPr kumimoji="1" lang="en-US" altLang="zh-TW" sz="1800" dirty="0" smtClean="0"/>
              <a:t>General purpose instance</a:t>
            </a:r>
            <a:endParaRPr kumimoji="1"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 like brute force…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20888"/>
            <a:ext cx="7884368" cy="35140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5576" y="3717032"/>
            <a:ext cx="7920880" cy="12241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35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Current generation instance is better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668344" cy="1413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56992"/>
            <a:ext cx="3378572" cy="2038118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356992"/>
            <a:ext cx="3672408" cy="864096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365104"/>
            <a:ext cx="2592288" cy="15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41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Current generation instance is better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668344" cy="1413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56992"/>
            <a:ext cx="3378572" cy="2038118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356992"/>
            <a:ext cx="3672408" cy="864096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365104"/>
            <a:ext cx="2592288" cy="15707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71600" y="5013176"/>
            <a:ext cx="338437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16016" y="3933056"/>
            <a:ext cx="3672408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64713" y="2564904"/>
            <a:ext cx="756084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27584" y="1844824"/>
            <a:ext cx="756084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64088" y="5301208"/>
            <a:ext cx="2520788" cy="216024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364088" y="5733256"/>
            <a:ext cx="2520788" cy="179051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89940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Current generation instance is better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668344" cy="1413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56992"/>
            <a:ext cx="3378572" cy="2038118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356992"/>
            <a:ext cx="3672408" cy="864096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365104"/>
            <a:ext cx="2592288" cy="15707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71600" y="4509120"/>
            <a:ext cx="3384376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716016" y="3645024"/>
            <a:ext cx="3672408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64713" y="2744383"/>
            <a:ext cx="756084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27584" y="2132856"/>
            <a:ext cx="756084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64088" y="4572248"/>
            <a:ext cx="2520788" cy="216024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364088" y="4941168"/>
            <a:ext cx="2520788" cy="179051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5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Evaluation is specific to this task</a:t>
            </a:r>
          </a:p>
          <a:p>
            <a:r>
              <a:rPr kumimoji="1" lang="en-US" altLang="zh-TW" dirty="0" smtClean="0"/>
              <a:t>Brute force search is too lazy……</a:t>
            </a:r>
          </a:p>
          <a:p>
            <a:r>
              <a:rPr kumimoji="1" lang="en-US" altLang="zh-TW" dirty="0" smtClean="0"/>
              <a:t>Cost about 1500 NTD per run……</a:t>
            </a:r>
          </a:p>
          <a:p>
            <a:r>
              <a:rPr kumimoji="1" lang="en-US" altLang="zh-TW" dirty="0" err="1"/>
              <a:t>Hadoop</a:t>
            </a:r>
            <a:r>
              <a:rPr kumimoji="1" lang="en-US" altLang="zh-TW" dirty="0"/>
              <a:t>/AWS is a buzz word</a:t>
            </a:r>
          </a:p>
          <a:p>
            <a:pPr lvl="1"/>
            <a:r>
              <a:rPr kumimoji="1" lang="en-US" altLang="zh-TW" dirty="0" smtClean="0"/>
              <a:t>The money you spend is real</a:t>
            </a:r>
          </a:p>
          <a:p>
            <a:pPr lvl="1"/>
            <a:r>
              <a:rPr kumimoji="1" lang="en-US" altLang="zh-TW" dirty="0" smtClean="0"/>
              <a:t>Buying some low-cost computers to run is always an option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c3.2xlarge seems great, but…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717032"/>
            <a:ext cx="2448272" cy="2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685" r="685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KKBOX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72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m</a:t>
            </a:r>
            <a:r>
              <a:rPr kumimoji="1" lang="en-US" altLang="zh-TW" dirty="0" err="1" smtClean="0"/>
              <a:t>rjob</a:t>
            </a:r>
            <a:endParaRPr kumimoji="1" lang="en-US" altLang="zh-TW" dirty="0" smtClean="0"/>
          </a:p>
          <a:p>
            <a:pPr lvl="1"/>
            <a:r>
              <a:rPr lang="en-US" altLang="zh-TW" dirty="0">
                <a:solidFill>
                  <a:schemeClr val="tx1"/>
                </a:solidFill>
                <a:hlinkClick r:id="rId2"/>
              </a:rPr>
              <a:t>https://github.com/Yelp/mrjob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Docs: </a:t>
            </a:r>
            <a:r>
              <a:rPr lang="en-US" altLang="zh-TW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dirty="0" smtClean="0">
                <a:solidFill>
                  <a:schemeClr val="tx1"/>
                </a:solidFill>
                <a:hlinkClick r:id="rId3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 smtClean="0"/>
              <a:t>Hardware spec of each instance type</a:t>
            </a:r>
          </a:p>
          <a:p>
            <a:pPr lvl="1"/>
            <a:r>
              <a:rPr kumimoji="1" lang="en-US" altLang="zh-TW" dirty="0">
                <a:hlinkClick r:id="rId4"/>
              </a:rPr>
              <a:t>http://aws.amazon.com/ec2/instance-types</a:t>
            </a:r>
            <a:r>
              <a:rPr kumimoji="1" lang="en-US" altLang="zh-TW" dirty="0" smtClean="0">
                <a:hlinkClick r:id="rId4"/>
              </a:rPr>
              <a:t>/</a:t>
            </a:r>
            <a:endParaRPr kumimoji="1" lang="en-US" altLang="zh-TW" dirty="0"/>
          </a:p>
          <a:p>
            <a:r>
              <a:rPr kumimoji="1" lang="en-US" altLang="zh-TW" dirty="0" smtClean="0"/>
              <a:t>Number of mapper/reducer of each instance type</a:t>
            </a:r>
          </a:p>
          <a:p>
            <a:pPr lvl="1"/>
            <a:r>
              <a:rPr kumimoji="1" lang="en-US" altLang="zh-TW" dirty="0">
                <a:hlinkClick r:id="rId5"/>
              </a:rPr>
              <a:t>http://docs.aws.amazon.com/ElasticMapReduce/latest/DeveloperGuide/TaskConfiguration_H1.0.3.</a:t>
            </a:r>
            <a:r>
              <a:rPr kumimoji="1" lang="en-US" altLang="zh-TW" dirty="0" smtClean="0">
                <a:hlinkClick r:id="rId5"/>
              </a:rPr>
              <a:t>html</a:t>
            </a:r>
            <a:endParaRPr kumimoji="1"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610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08520" y="-99392"/>
            <a:ext cx="9361040" cy="69573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79712" y="1628800"/>
            <a:ext cx="5328592" cy="3168352"/>
            <a:chOff x="6084168" y="3347766"/>
            <a:chExt cx="3456384" cy="2241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4168" y="3347766"/>
              <a:ext cx="3456384" cy="2241474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6271000" y="4111905"/>
              <a:ext cx="3191264" cy="45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</a:rPr>
                <a:t>We are hiring!</a:t>
              </a:r>
            </a:p>
            <a:p>
              <a:pPr algn="ctr" eaLnBrk="0" hangingPunct="0">
                <a:defRPr/>
              </a:pPr>
              <a:r>
                <a:rPr lang="en-US" dirty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http://www.kkbox.com/jobs</a:t>
              </a:r>
              <a:r>
                <a:rPr lang="en-US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/</a:t>
              </a:r>
              <a:endParaRPr lang="en-US" dirty="0" smtClean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  <a:p>
              <a:pPr algn="ctr" eaLnBrk="0" hangingPunct="0">
                <a:defRPr/>
              </a:pPr>
              <a:endParaRPr lang="en-US" dirty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</p:txBody>
        </p:sp>
      </p:grpSp>
      <p:pic>
        <p:nvPicPr>
          <p:cNvPr id="7" name="Picture 6" descr="endc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5" y="4974239"/>
            <a:ext cx="6245475" cy="1911145"/>
          </a:xfrm>
          <a:prstGeom prst="rect">
            <a:avLst/>
          </a:prstGeom>
        </p:spPr>
      </p:pic>
      <p:pic>
        <p:nvPicPr>
          <p:cNvPr id="8" name="Picture 7" descr="kkbox-logo_3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3424" cy="11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6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8007739" cy="5688632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298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817346" y="3052453"/>
            <a:ext cx="7532962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2900"/>
            </a:lvl1pPr>
          </a:lstStyle>
          <a:p>
            <a:r>
              <a:rPr lang="en-US" altLang="zh-TW" sz="28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zh-TW" sz="2800" dirty="0">
                <a:latin typeface="微軟正黑體"/>
                <a:ea typeface="微軟正黑體"/>
                <a:cs typeface="微軟正黑體"/>
              </a:rPr>
              <a:t>透過網路與技術的創新，提供歌手藝人與他們的音樂更多</a:t>
            </a:r>
            <a:r>
              <a:rPr lang="zh-TW" altLang="en-US" sz="2800" dirty="0">
                <a:latin typeface="微軟正黑體"/>
                <a:ea typeface="微軟正黑體"/>
                <a:cs typeface="微軟正黑體"/>
              </a:rPr>
              <a:t>宣傳平台、管道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7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895" y="692799"/>
            <a:ext cx="1924212" cy="4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7" y="4757856"/>
            <a:ext cx="1003618" cy="94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008651" y="2127523"/>
            <a:ext cx="707394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為</a:t>
            </a:r>
            <a:r>
              <a:rPr lang="zh-TW" altLang="en-US" sz="3100" dirty="0">
                <a:latin typeface="微軟正黑體"/>
                <a:ea typeface="微軟正黑體"/>
                <a:cs typeface="微軟正黑體"/>
              </a:rPr>
              <a:t>音樂愛好者</a:t>
            </a:r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創造最全面性的音樂體驗</a:t>
            </a:r>
          </a:p>
          <a:p>
            <a:pPr algn="ctr"/>
            <a:r>
              <a:rPr lang="en-US" altLang="zh-TW" sz="20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000" dirty="0">
              <a:latin typeface="微軟正黑體"/>
              <a:ea typeface="微軟正黑體"/>
              <a:cs typeface="微軟正黑體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75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none" dirty="0" smtClean="0">
                <a:solidFill>
                  <a:schemeClr val="tx1"/>
                </a:solidFill>
              </a:rPr>
              <a:t>Aaron Lin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  <a:hlinkClick r:id="rId2"/>
              </a:rPr>
              <a:t>aaronlin@</a:t>
            </a:r>
            <a:r>
              <a:rPr lang="en-US" altLang="zh-TW" sz="2400" dirty="0" smtClean="0">
                <a:solidFill>
                  <a:schemeClr val="tx1"/>
                </a:solidFill>
                <a:hlinkClick r:id="rId2"/>
              </a:rPr>
              <a:t>kkbox.com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zh-TW" altLang="en-US" sz="2400" u="none" dirty="0" smtClean="0">
                <a:solidFill>
                  <a:schemeClr val="tx1"/>
                </a:solidFill>
              </a:rPr>
              <a:t>研究中心頭子</a:t>
            </a:r>
            <a:endParaRPr lang="en-US" altLang="zh-TW" sz="2400" u="none" dirty="0" smtClean="0">
              <a:solidFill>
                <a:schemeClr val="tx1"/>
              </a:solidFill>
            </a:endParaRPr>
          </a:p>
          <a:p>
            <a:pPr lvl="1"/>
            <a:endParaRPr lang="en-US" altLang="zh-TW" sz="2400" u="none" dirty="0" smtClean="0">
              <a:solidFill>
                <a:schemeClr val="tx1"/>
              </a:solidFill>
            </a:endParaRPr>
          </a:p>
          <a:p>
            <a:r>
              <a:rPr lang="en-US" altLang="zh-TW" sz="2800" u="none" dirty="0" smtClean="0">
                <a:solidFill>
                  <a:schemeClr val="tx1"/>
                </a:solidFill>
              </a:rPr>
              <a:t>KKBOX </a:t>
            </a:r>
            <a:r>
              <a:rPr lang="zh-TW" altLang="en-US" sz="2800" u="none" dirty="0" smtClean="0">
                <a:solidFill>
                  <a:schemeClr val="tx1"/>
                </a:solidFill>
              </a:rPr>
              <a:t>研究中心過去成果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2496277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16874" r="29130"/>
          <a:stretch/>
        </p:blipFill>
        <p:spPr>
          <a:xfrm>
            <a:off x="3275856" y="3645024"/>
            <a:ext cx="2393462" cy="2493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501008"/>
            <a:ext cx="1532769" cy="2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3096344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科科科技目前所面對到的科科難題是</a:t>
            </a:r>
            <a:r>
              <a:rPr lang="en-US" altLang="zh-TW" sz="3200" dirty="0" smtClean="0">
                <a:solidFill>
                  <a:schemeClr val="tx1"/>
                </a:solidFill>
              </a:rPr>
              <a:t>…?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883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方塊台長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602" y="74284"/>
            <a:ext cx="6064550" cy="393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國際化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845" y="822210"/>
            <a:ext cx="10160047" cy="1004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6050" y="243910"/>
            <a:ext cx="2872238" cy="2872238"/>
          </a:xfrm>
          <a:prstGeom prst="rect">
            <a:avLst/>
          </a:prstGeom>
          <a:solidFill>
            <a:srgbClr val="AEB21C">
              <a:alpha val="80534"/>
            </a:srgbClr>
          </a:solidFill>
          <a:ln w="12700">
            <a:miter lim="400000"/>
          </a:ln>
          <a:effectLst>
            <a:outerShdw blurRad="457200" dist="25400" dir="5400000" rotWithShape="0">
              <a:srgbClr val="000000">
                <a:alpha val="29744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  <a:defRPr sz="26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57187" y="518515"/>
            <a:ext cx="3684997" cy="184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MORE THAN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10,000,000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USERS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48" name="pasted-image.pdf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02" y="6294355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簡報圖檔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oup 60"/>
          <p:cNvGrpSpPr/>
          <p:nvPr/>
        </p:nvGrpSpPr>
        <p:grpSpPr>
          <a:xfrm>
            <a:off x="5334955" y="145683"/>
            <a:ext cx="2970170" cy="2694727"/>
            <a:chOff x="0" y="0"/>
            <a:chExt cx="4224240" cy="3832498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972149" cy="3832498"/>
            </a:xfrm>
            <a:prstGeom prst="rect">
              <a:avLst/>
            </a:prstGeom>
            <a:solidFill>
              <a:srgbClr val="00BCE0">
                <a:alpha val="80534"/>
              </a:srgbClr>
            </a:solidFill>
            <a:ln w="12700" cap="flat">
              <a:noFill/>
              <a:miter lim="400000"/>
            </a:ln>
            <a:effectLst>
              <a:outerShdw dist="25400" dir="5400000" rotWithShape="0">
                <a:srgbClr val="000000">
                  <a:alpha val="29744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2600">
                  <a:solidFill>
                    <a:srgbClr val="00BCE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36250" y="162376"/>
              <a:ext cx="4087990" cy="177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dirty="0" smtClean="0">
                  <a:solidFill>
                    <a:srgbClr val="FFFFFF"/>
                  </a:solidFill>
                </a:rPr>
                <a:t>MORE </a:t>
              </a:r>
              <a:r>
                <a:rPr sz="2700" dirty="0">
                  <a:solidFill>
                    <a:srgbClr val="FFFFFF"/>
                  </a:solidFill>
                </a:rPr>
                <a:t>THAN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 MILLION </a:t>
              </a:r>
              <a:r>
                <a:rPr sz="2700" dirty="0">
                  <a:solidFill>
                    <a:srgbClr val="FFFFFF"/>
                  </a:solidFill>
                </a:rPr>
                <a:t>SONGS</a:t>
              </a:r>
            </a:p>
          </p:txBody>
        </p:sp>
      </p:grpSp>
      <p:pic>
        <p:nvPicPr>
          <p:cNvPr id="61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2" y="132871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41408</TotalTime>
  <Words>535</Words>
  <Application>Microsoft Macintosh PowerPoint</Application>
  <PresentationFormat>Letter 紙張 (8.5x11 英吋)</PresentationFormat>
  <Paragraphs>112</Paragraphs>
  <Slides>31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Theme</vt:lpstr>
      <vt:lpstr>PowerPoint 簡報</vt:lpstr>
      <vt:lpstr>About KKBOX</vt:lpstr>
      <vt:lpstr>About KKBOX</vt:lpstr>
      <vt:lpstr>PowerPoint 簡報</vt:lpstr>
      <vt:lpstr>PowerPoint 簡報</vt:lpstr>
      <vt:lpstr>About me</vt:lpstr>
      <vt:lpstr>PowerPoint 簡報</vt:lpstr>
      <vt:lpstr>PowerPoint 簡報</vt:lpstr>
      <vt:lpstr>PowerPoint 簡報</vt:lpstr>
      <vt:lpstr>兩團巨量資料交會之下</vt:lpstr>
      <vt:lpstr>為什麼要使用 mrjob?</vt:lpstr>
      <vt:lpstr>First mrjob program</vt:lpstr>
      <vt:lpstr>Run mrjob locally</vt:lpstr>
      <vt:lpstr>Run mrjob locally</vt:lpstr>
      <vt:lpstr>Run mrjob in EMR</vt:lpstr>
      <vt:lpstr>Instance type of each group</vt:lpstr>
      <vt:lpstr>Run mrjob in EMR</vt:lpstr>
      <vt:lpstr>Run mrjob in EMR</vt:lpstr>
      <vt:lpstr>PowerPoint 簡報</vt:lpstr>
      <vt:lpstr>Let’s try to find related artists</vt:lpstr>
      <vt:lpstr>Let’s try to find related artists</vt:lpstr>
      <vt:lpstr>PowerPoint 簡報</vt:lpstr>
      <vt:lpstr>If you check the official document </vt:lpstr>
      <vt:lpstr>PowerPoint 簡報</vt:lpstr>
      <vt:lpstr>I like brute force…</vt:lpstr>
      <vt:lpstr>Focus on compute optimized instance</vt:lpstr>
      <vt:lpstr>Focus on compute optimized instance</vt:lpstr>
      <vt:lpstr>Focus on compute optimized instance</vt:lpstr>
      <vt:lpstr>c3.2xlarge seems great, but…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IPO 計畫</dc:title>
  <dc:creator>Chris</dc:creator>
  <cp:lastModifiedBy>AaronLin aaronlin</cp:lastModifiedBy>
  <cp:revision>1859</cp:revision>
  <cp:lastPrinted>2009-05-11T12:08:49Z</cp:lastPrinted>
  <dcterms:created xsi:type="dcterms:W3CDTF">2009-12-11T08:52:31Z</dcterms:created>
  <dcterms:modified xsi:type="dcterms:W3CDTF">2014-07-17T06:35:06Z</dcterms:modified>
</cp:coreProperties>
</file>